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559675" cy="1069181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0339"/>
    <a:srgbClr val="B10061"/>
    <a:srgbClr val="FCE2FE"/>
    <a:srgbClr val="FFD5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72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3110C-F37B-4C4D-93E3-E05755274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3326663-0491-4B39-BD2A-2C5396B16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FC5476-D898-4A63-857D-456458D8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01A5A6-FC94-40D6-A8B9-DD5693B7B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970EB8-E4E5-4302-8017-39A6BCA0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73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BAFE42-AC91-4FFB-BF65-BD388E05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26F584-D770-4D55-82A6-327F8118C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C73F21-F119-4B00-8228-269DEDC6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12DC22-F737-427C-AA94-EB4FE6CC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3EDE12-40EC-4540-AB85-0D0D94BC4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48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1BFB523-3A52-497D-BEB0-1EE16F7773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DD411C-437B-4D4C-838C-52635B7F3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A51043-E0C8-4ED9-89DD-BCEE48F20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E9F728-6184-4899-9326-EAD580E4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7B8294-E4EC-4B3B-9941-9FA3F10CF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2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A73C4F-EB80-43AD-AB5C-33E6D33A7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A6B7AF-D73B-456A-A53B-A30B6806E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425283-C05B-4CB8-8D4D-7DAC94413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9E94C8-EBC5-4E39-AA31-072B99579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165513-9300-4052-ADF1-8994F8528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70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1DD51F-044A-4DBB-AAC9-13EE1BCBE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1478C12-EA76-4E00-9BE0-E398133A6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ABA5AF-4BF9-4460-99D3-8DDE8B4C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6F345B-56A8-4DE7-A7DC-2C6D698C8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8418F9-281B-43B8-A2A1-597ED99A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85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C160CE-2271-4F99-8C45-2DBBD5B38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CF4AD2-0711-4D93-821B-E443B30497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366C92-80D8-4E12-8CA4-8542E527C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C54D76-9E28-48AC-A09F-281C55016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7FEA50F-8381-414E-A2EC-4C7973371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120C836-78F3-48B8-A331-043D44B8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724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114148-BFED-47C6-A4E7-109CF338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E855471-96EF-4CDE-8895-37935F3E7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18767F2-B536-498F-BD32-D60A0BFBF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DFF1819-7ACA-4D96-BE81-151D94A68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11A473D-E5A1-45E0-BECB-39A3B0662A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1D2DA6B-25FD-4795-B70B-5BA4EDEC0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E715BBA-CCDD-4184-AFCD-E3EA8A19E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3609E98-5813-443F-95B8-E2806230C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53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430634-A04C-4289-96FD-E67FF0B96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0D0E539-7C0E-4FEB-9B6B-D1562301A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AEAFA70-E5D0-4EA9-BC08-20FE9738F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633A1D-7253-4C20-88C4-3AD39927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16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3C86667-C7C2-4824-969B-39A1CCCF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05EB355-48EA-4468-8853-418BAAA39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A4601EA-DEA2-493B-9E5C-8C75C372C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98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664430-B91A-4F3C-99D6-906BFA9A6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898CD-D148-410B-852C-D1CE82000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7828364-EAEB-4834-A5D5-2C4722F91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A585E3-B438-4CE7-BCD5-C6B87E91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8860A0-6666-452D-80E3-01FB46090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751E22-49B5-4F9E-8F7E-DB7ADC22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92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0233FE-9880-4CD1-82B9-2422A9534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C7B22D9-2B3B-4EE2-946B-78323A4BB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3C211A2-FACA-4486-A60D-82256E1BF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5E8929-969B-494C-85F7-D53FD5C75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A846EE-6703-42CB-B9D1-C595F471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3EB1F2-3399-469D-808F-3E32D323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166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FCF1FAF-C829-4458-BD60-983F84E98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A635D0-9B62-4163-A9C7-80BEDFF5A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C9AD16-F068-4546-9781-49D87DB93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D5163-FBFA-4D59-9AF6-26B3C9B4F90C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93D82D-A5F3-4863-A069-FE0B13AB2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B211F1-3421-486C-B379-175DFC29C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A8ABB-A371-47C0-B105-0F1BCA37522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20759B1-4883-4219-98E6-35B2089EB20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4505"/>
            <a:ext cx="7559675" cy="315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98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bare.vse.cz/" TargetMode="External"/><Relationship Id="rId7" Type="http://schemas.openxmlformats.org/officeDocument/2006/relationships/image" Target="../media/image4.JPG"/><Relationship Id="rId2" Type="http://schemas.openxmlformats.org/officeDocument/2006/relationships/hyperlink" Target="https://www.vse.cz/wp-content/uploads/page/2419/planek_cz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hyperlink" Target="https://forms.office.com/e/UR6d6ksk4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>
            <a:extLst>
              <a:ext uri="{FF2B5EF4-FFF2-40B4-BE49-F238E27FC236}">
                <a16:creationId xmlns:a16="http://schemas.microsoft.com/office/drawing/2014/main" id="{9883CA82-210C-4DFE-B8D1-5B369EE83584}"/>
              </a:ext>
            </a:extLst>
          </p:cNvPr>
          <p:cNvSpPr txBox="1"/>
          <p:nvPr/>
        </p:nvSpPr>
        <p:spPr>
          <a:xfrm>
            <a:off x="601580" y="1322496"/>
            <a:ext cx="3982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cs-C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/3/</a:t>
            </a:r>
            <a:r>
              <a:rPr lang="cs-CZ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BCD67CFE-B5EC-4C31-AA04-C621FFF390DB}"/>
              </a:ext>
            </a:extLst>
          </p:cNvPr>
          <p:cNvSpPr txBox="1"/>
          <p:nvPr/>
        </p:nvSpPr>
        <p:spPr>
          <a:xfrm>
            <a:off x="496303" y="3382940"/>
            <a:ext cx="4087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0" u="none" strike="noStrike" baseline="0" dirty="0">
                <a:solidFill>
                  <a:srgbClr val="B1006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Program: </a:t>
            </a:r>
            <a:endParaRPr lang="cs-CZ" sz="2400" dirty="0">
              <a:solidFill>
                <a:srgbClr val="B1006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Tabulka 18">
            <a:extLst>
              <a:ext uri="{FF2B5EF4-FFF2-40B4-BE49-F238E27FC236}">
                <a16:creationId xmlns:a16="http://schemas.microsoft.com/office/drawing/2014/main" id="{1F9E0871-F0F7-4BEE-A900-49BA9579D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253986"/>
              </p:ext>
            </p:extLst>
          </p:nvPr>
        </p:nvGraphicFramePr>
        <p:xfrm>
          <a:off x="468212" y="3895486"/>
          <a:ext cx="6873487" cy="137750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28386">
                  <a:extLst>
                    <a:ext uri="{9D8B030D-6E8A-4147-A177-3AD203B41FA5}">
                      <a16:colId xmlns:a16="http://schemas.microsoft.com/office/drawing/2014/main" val="793045691"/>
                    </a:ext>
                  </a:extLst>
                </a:gridCol>
                <a:gridCol w="5645101">
                  <a:extLst>
                    <a:ext uri="{9D8B030D-6E8A-4147-A177-3AD203B41FA5}">
                      <a16:colId xmlns:a16="http://schemas.microsoft.com/office/drawing/2014/main" val="675021796"/>
                    </a:ext>
                  </a:extLst>
                </a:gridCol>
              </a:tblGrid>
              <a:tr h="520027">
                <a:tc>
                  <a:txBody>
                    <a:bodyPr/>
                    <a:lstStyle/>
                    <a:p>
                      <a:r>
                        <a:rPr lang="cs-CZ" sz="1300" b="1" dirty="0">
                          <a:solidFill>
                            <a:srgbClr val="B1006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14:00–15:30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prezentace programu MBARE- Barbora Rýdlová, Jaroslav </a:t>
                      </a:r>
                      <a:r>
                        <a:rPr lang="cs-CZ" sz="1300" dirty="0" err="1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Kaizr</a:t>
                      </a:r>
                      <a:endParaRPr lang="cs-CZ" sz="1300" dirty="0">
                        <a:solidFill>
                          <a:srgbClr val="35033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37072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r>
                        <a:rPr lang="cs-CZ" sz="1300" b="1" dirty="0">
                          <a:solidFill>
                            <a:srgbClr val="B1006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16:00–17:00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prezentace developerského týmu vedeného Omarem </a:t>
                      </a:r>
                      <a:r>
                        <a:rPr lang="cs-CZ" sz="1300" dirty="0" err="1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Koleilatem</a:t>
                      </a:r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cs-CZ" sz="1300" dirty="0" err="1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Crestyl</a:t>
                      </a:r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155383"/>
                  </a:ext>
                </a:extLst>
              </a:tr>
              <a:tr h="369797">
                <a:tc>
                  <a:txBody>
                    <a:bodyPr/>
                    <a:lstStyle/>
                    <a:p>
                      <a:r>
                        <a:rPr lang="cs-CZ" sz="1300" b="1" dirty="0">
                          <a:solidFill>
                            <a:srgbClr val="B1006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17:00–18:00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ukázka výuky – stavební právo Jiří </a:t>
                      </a:r>
                      <a:r>
                        <a:rPr lang="cs-CZ" sz="1300" dirty="0" err="1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Buryan</a:t>
                      </a:r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advokátní kancelář </a:t>
                      </a:r>
                      <a:r>
                        <a:rPr lang="cs-CZ" sz="1300" dirty="0" err="1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Wilsons</a:t>
                      </a:r>
                      <a:r>
                        <a:rPr lang="cs-CZ" sz="1300" dirty="0">
                          <a:solidFill>
                            <a:srgbClr val="35033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prostor pro Vaše dotazy – tým MBARE</a:t>
                      </a:r>
                      <a:endParaRPr lang="cs-CZ" sz="1300" b="0" dirty="0">
                        <a:solidFill>
                          <a:srgbClr val="35033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187084"/>
                  </a:ext>
                </a:extLst>
              </a:tr>
            </a:tbl>
          </a:graphicData>
        </a:graphic>
      </p:graphicFrame>
      <p:sp>
        <p:nvSpPr>
          <p:cNvPr id="19" name="TextovéPole 18">
            <a:extLst>
              <a:ext uri="{FF2B5EF4-FFF2-40B4-BE49-F238E27FC236}">
                <a16:creationId xmlns:a16="http://schemas.microsoft.com/office/drawing/2014/main" id="{47E9089A-5199-449C-86B1-9F4638805F6C}"/>
              </a:ext>
            </a:extLst>
          </p:cNvPr>
          <p:cNvSpPr txBox="1"/>
          <p:nvPr/>
        </p:nvSpPr>
        <p:spPr>
          <a:xfrm>
            <a:off x="1648081" y="6945219"/>
            <a:ext cx="5693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cs-CZ" sz="1200" b="1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JUDr. </a:t>
            </a:r>
            <a:r>
              <a:rPr lang="cs-CZ" sz="1200" b="1" dirty="0" err="1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Buryan</a:t>
            </a:r>
            <a:r>
              <a:rPr lang="cs-CZ" sz="1200" b="1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Jiří, LL.M., PhD.</a:t>
            </a:r>
            <a:endParaRPr lang="cs-CZ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sz="1200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Jiří je vedoucím lektorem předmětu Stavební právo, specializuje se na právo veřejného sektoru, akvizice a prodeje společností (M&amp;A). Je odborníkem zejména na stavební právo a developerskou zástavbu, energetiku, životní prostředí a odpadové právo, veřejné podpory a dotace, správní soudnictví a veřejnoprávní spory. </a:t>
            </a:r>
            <a:endParaRPr lang="cs-CZ" sz="1200" dirty="0"/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7D2FEB2E-E9B3-40B3-B0D6-E9334649FA80}"/>
              </a:ext>
            </a:extLst>
          </p:cNvPr>
          <p:cNvSpPr txBox="1"/>
          <p:nvPr/>
        </p:nvSpPr>
        <p:spPr>
          <a:xfrm>
            <a:off x="704849" y="9541141"/>
            <a:ext cx="6391274" cy="915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cs-CZ" sz="1050" b="1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Prezentace proběhne v </a:t>
            </a:r>
            <a:r>
              <a:rPr lang="cs-CZ" sz="1050" b="1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Nové budově VŠE</a:t>
            </a:r>
            <a:r>
              <a:rPr lang="cs-CZ" sz="1050" b="1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1. patro, místnost NB 177.</a:t>
            </a:r>
          </a:p>
          <a:p>
            <a:pPr algn="l">
              <a:lnSpc>
                <a:spcPct val="130000"/>
              </a:lnSpc>
            </a:pP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Podrobné informace a registraci na </a:t>
            </a:r>
            <a:r>
              <a:rPr lang="cs-CZ" sz="1050" b="1" i="0" u="none" strike="noStrike" baseline="0" dirty="0" err="1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naleznete na webových stránkách </a:t>
            </a: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https://mbare.vse.cz/</a:t>
            </a:r>
            <a:endParaRPr lang="cs-CZ" sz="1050" b="1" i="0" u="none" strike="noStrike" baseline="0" dirty="0">
              <a:solidFill>
                <a:srgbClr val="3503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30000"/>
              </a:lnSpc>
            </a:pP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účast na </a:t>
            </a:r>
            <a:r>
              <a:rPr lang="cs-CZ" sz="1050" b="1" i="0" u="none" strike="noStrike" baseline="0" dirty="0" err="1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včetně přednášky se prosím zaregistrujte </a:t>
            </a: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zde</a:t>
            </a:r>
            <a:r>
              <a:rPr lang="cs-CZ" sz="1050" b="1" i="0" u="none" strike="noStrike" baseline="0" dirty="0">
                <a:solidFill>
                  <a:srgbClr val="3503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30000"/>
              </a:lnSpc>
            </a:pPr>
            <a:endParaRPr lang="cs-CZ" sz="1050" dirty="0">
              <a:solidFill>
                <a:srgbClr val="350339"/>
              </a:solidFill>
            </a:endParaRPr>
          </a:p>
        </p:txBody>
      </p:sp>
      <p:pic>
        <p:nvPicPr>
          <p:cNvPr id="10" name="Obrázek 9" descr="d:\Users\sedm19\AppData\Local\Microsoft\Windows\INetCache\Content.MSO\4E0ABE66.tmp">
            <a:extLst>
              <a:ext uri="{FF2B5EF4-FFF2-40B4-BE49-F238E27FC236}">
                <a16:creationId xmlns:a16="http://schemas.microsoft.com/office/drawing/2014/main" id="{F797F9FB-8DBC-407C-AC67-E12C623DC0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02" y="6959436"/>
            <a:ext cx="1006138" cy="1222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7C755CA-450C-46FA-BF35-CDC3A5E4C8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03" y="5614279"/>
            <a:ext cx="1006137" cy="1289589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A2EDB057-E403-465A-A670-6827080C2A76}"/>
              </a:ext>
            </a:extLst>
          </p:cNvPr>
          <p:cNvSpPr txBox="1"/>
          <p:nvPr/>
        </p:nvSpPr>
        <p:spPr>
          <a:xfrm>
            <a:off x="1648082" y="8249194"/>
            <a:ext cx="5693616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cs-CZ" sz="1200" b="1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Ing. Jaroslav </a:t>
            </a:r>
            <a:r>
              <a:rPr lang="cs-CZ" sz="1200" b="1" dirty="0" err="1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Kaizr</a:t>
            </a:r>
            <a:r>
              <a:rPr lang="cs-CZ" sz="1200" b="1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Ph.D., MRICS</a:t>
            </a:r>
            <a:endParaRPr lang="cs-CZ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sz="1200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Jaroslav je vedoucím lektorem předmětu Trh s nemovitostmi, má více než 20 let zkušeností v oboru komerčních nemovitostí. Od roku 2017 se zabýval založením průmyslového týmu české a slovenské pobočky </a:t>
            </a:r>
            <a:r>
              <a:rPr lang="cs-CZ" sz="1200" dirty="0" err="1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Savills</a:t>
            </a:r>
            <a:r>
              <a:rPr lang="cs-CZ" sz="1200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V roce 2020 se stal partnerem a spolumajitelem developerské a investorské skupiny </a:t>
            </a:r>
            <a:r>
              <a:rPr lang="cs-CZ" sz="1200" dirty="0" err="1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Demaco</a:t>
            </a:r>
            <a:r>
              <a:rPr lang="cs-CZ" sz="1200" dirty="0">
                <a:solidFill>
                  <a:srgbClr val="B1006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cs-CZ" sz="1200" dirty="0"/>
          </a:p>
          <a:p>
            <a:pPr>
              <a:spcAft>
                <a:spcPts val="0"/>
              </a:spcAft>
            </a:pPr>
            <a:endParaRPr lang="cs-CZ" sz="1050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605BE513-5A3F-4FB9-84DF-7B7A2C613CA2}"/>
              </a:ext>
            </a:extLst>
          </p:cNvPr>
          <p:cNvSpPr txBox="1"/>
          <p:nvPr/>
        </p:nvSpPr>
        <p:spPr>
          <a:xfrm>
            <a:off x="1648081" y="5586852"/>
            <a:ext cx="5911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B10061"/>
                </a:solidFill>
                <a:latin typeface="Arial" panose="020B0604020202020204" pitchFamily="34" charset="0"/>
              </a:rPr>
              <a:t>Ing. Rýdlová Barbora, Ph.D., vedoucí katedry financí a oceňování podniku, VŠE v Praze</a:t>
            </a:r>
          </a:p>
          <a:p>
            <a:r>
              <a:rPr lang="cs-CZ" sz="1200" dirty="0">
                <a:solidFill>
                  <a:srgbClr val="B10061"/>
                </a:solidFill>
                <a:latin typeface="Arial" panose="020B0604020202020204" pitchFamily="34" charset="0"/>
              </a:rPr>
              <a:t>Barbora je akademickou ředitelkou programu MBA Nemovitosti a jejich oceňování, který spolu s kolegy na FFÚ VŠE vybudovala. Program získal mezinárodní profesní akreditaci RICS a těší se velkému zájmu subjektů na realitním trhu. Působí jako znalec v oboru oceňování podniků, cenných papírů a nehmotného majetku.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63523A7C-D854-4CAA-AD8C-3A53A384FEDC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9" t="11318" r="13497" b="22862"/>
          <a:stretch/>
        </p:blipFill>
        <p:spPr>
          <a:xfrm>
            <a:off x="496302" y="8249194"/>
            <a:ext cx="1006138" cy="1200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694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848C572ADC8F4FABDACC6D57E8E539" ma:contentTypeVersion="18" ma:contentTypeDescription="Vytvoří nový dokument" ma:contentTypeScope="" ma:versionID="2c22c42588b4faa4cc9e04d81e60625e">
  <xsd:schema xmlns:xsd="http://www.w3.org/2001/XMLSchema" xmlns:xs="http://www.w3.org/2001/XMLSchema" xmlns:p="http://schemas.microsoft.com/office/2006/metadata/properties" xmlns:ns3="480f5c2f-ff55-4fbf-93ab-069acf709c69" xmlns:ns4="4989a685-083d-41b6-9490-e7a56aaf904a" targetNamespace="http://schemas.microsoft.com/office/2006/metadata/properties" ma:root="true" ma:fieldsID="2a19e0139c5e2bc41e4267e46bbf45d2" ns3:_="" ns4:_="">
    <xsd:import namespace="480f5c2f-ff55-4fbf-93ab-069acf709c69"/>
    <xsd:import namespace="4989a685-083d-41b6-9490-e7a56aaf90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f5c2f-ff55-4fbf-93ab-069acf709c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a685-083d-41b6-9490-e7a56aaf904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80f5c2f-ff55-4fbf-93ab-069acf709c6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C3B5F4-BAA2-4DB8-82B9-D73C9FD329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0f5c2f-ff55-4fbf-93ab-069acf709c69"/>
    <ds:schemaRef ds:uri="4989a685-083d-41b6-9490-e7a56aaf90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4A220E-D515-49BE-A208-F0BC6B9F4D58}">
  <ds:schemaRefs>
    <ds:schemaRef ds:uri="http://purl.org/dc/elements/1.1/"/>
    <ds:schemaRef ds:uri="http://purl.org/dc/dcmitype/"/>
    <ds:schemaRef ds:uri="4989a685-083d-41b6-9490-e7a56aaf904a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480f5c2f-ff55-4fbf-93ab-069acf709c69"/>
  </ds:schemaRefs>
</ds:datastoreItem>
</file>

<file path=customXml/itemProps3.xml><?xml version="1.0" encoding="utf-8"?>
<ds:datastoreItem xmlns:ds="http://schemas.openxmlformats.org/officeDocument/2006/customXml" ds:itemID="{F9B1DBE9-D267-4C77-93DF-FBFCEDFE23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277</Words>
  <Application>Microsoft Office PowerPoint</Application>
  <PresentationFormat>Vlastní</PresentationFormat>
  <Paragraphs>17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daniel.hamernik@duckdesign.cz</dc:creator>
  <cp:lastModifiedBy>Monika Sedláková</cp:lastModifiedBy>
  <cp:revision>29</cp:revision>
  <cp:lastPrinted>2026-02-11T14:19:29Z</cp:lastPrinted>
  <dcterms:created xsi:type="dcterms:W3CDTF">2022-02-22T22:29:19Z</dcterms:created>
  <dcterms:modified xsi:type="dcterms:W3CDTF">2026-02-26T13:09:47Z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0x0101004B848C572ADC8F4FABDACC6D57E8E539</vt:lpwstr>
  </property>
</Properties>
</file>